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omic Sans MS" panose="030F0902030302020204" pitchFamily="66" charset="0"/>
      <p:regular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iBthAb/G3cqTALawxpnnCfMDhX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1"/>
  </p:normalViewPr>
  <p:slideViewPr>
    <p:cSldViewPr snapToGrid="0">
      <p:cViewPr varScale="1">
        <p:scale>
          <a:sx n="104" d="100"/>
          <a:sy n="104" d="100"/>
        </p:scale>
        <p:origin x="2424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Users may need to check if the links work directly – may need to insert new links if material at BMFA has moved.</a:t>
            </a:r>
            <a:endParaRPr/>
          </a:p>
        </p:txBody>
      </p:sp>
      <p:sp>
        <p:nvSpPr>
          <p:cNvPr id="96" name="Google Shape;9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6" name="Google Shape;15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4" name="Google Shape;16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2" name="Google Shape;17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 is important to ensure the credibility of the BMFA Achievement Scheme to have the ability to promote changes to each of the different scheme tests. </a:t>
            </a:r>
            <a:endParaRPr/>
          </a:p>
        </p:txBody>
      </p:sp>
      <p:sp>
        <p:nvSpPr>
          <p:cNvPr id="111" name="Google Shape;11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4"/>
          <p:cNvSpPr txBox="1"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body" idx="1"/>
          </p:nvPr>
        </p:nvSpPr>
        <p:spPr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7185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marL="1828800" lvl="3" indent="-302894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3"/>
          <p:cNvSpPr txBox="1"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body" idx="1"/>
          </p:nvPr>
        </p:nvSpPr>
        <p:spPr>
          <a:xfrm rot="5400000">
            <a:off x="2377281" y="15081"/>
            <a:ext cx="4389437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7185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marL="1828800" lvl="3" indent="-302894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3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3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4"/>
          <p:cNvSpPr txBox="1">
            <a:spLocks noGrp="1"/>
          </p:cNvSpPr>
          <p:nvPr>
            <p:ph type="title"/>
          </p:nvPr>
        </p:nvSpPr>
        <p:spPr>
          <a:xfrm rot="5400000">
            <a:off x="5052218" y="2491583"/>
            <a:ext cx="5211763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4"/>
          <p:cNvSpPr txBox="1">
            <a:spLocks noGrp="1"/>
          </p:cNvSpPr>
          <p:nvPr>
            <p:ph type="body" idx="1"/>
          </p:nvPr>
        </p:nvSpPr>
        <p:spPr>
          <a:xfrm rot="5400000">
            <a:off x="861219" y="510383"/>
            <a:ext cx="5211763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7185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marL="1828800" lvl="3" indent="-302894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4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4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5"/>
          <p:cNvSpPr txBox="1"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4949"/>
              </a:buClr>
              <a:buSzPts val="5600"/>
              <a:buFont typeface="Calibri"/>
              <a:buNone/>
              <a:defRPr sz="5600" b="1">
                <a:solidFill>
                  <a:srgbClr val="FF494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>
            <a:lvl1pPr marR="45720" lvl="0" algn="r">
              <a:spcBef>
                <a:spcPts val="520"/>
              </a:spcBef>
              <a:spcAft>
                <a:spcPts val="0"/>
              </a:spcAft>
              <a:buSzPts val="247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 txBox="1"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4AE3AC"/>
              </a:buClr>
              <a:buSzPts val="5600"/>
              <a:buFont typeface="Calibri"/>
              <a:buNone/>
              <a:defRPr sz="5600" b="1" cap="none">
                <a:solidFill>
                  <a:srgbClr val="4AE3A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2090"/>
              <a:buNone/>
              <a:defRPr sz="22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53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>
                <a:solidFill>
                  <a:schemeClr val="lt1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7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1"/>
          </p:nvPr>
        </p:nvSpPr>
        <p:spPr>
          <a:xfrm>
            <a:off x="457200" y="1920085"/>
            <a:ext cx="4038600" cy="4434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5445" algn="l">
              <a:spcBef>
                <a:spcPts val="520"/>
              </a:spcBef>
              <a:spcAft>
                <a:spcPts val="0"/>
              </a:spcAft>
              <a:buSzPts val="2470"/>
              <a:buChar char="⚫"/>
              <a:defRPr sz="2600"/>
            </a:lvl1pPr>
            <a:lvl2pPr marL="914400" lvl="1" indent="-358140" algn="l">
              <a:spcBef>
                <a:spcPts val="480"/>
              </a:spcBef>
              <a:spcAft>
                <a:spcPts val="0"/>
              </a:spcAft>
              <a:buSzPts val="2040"/>
              <a:buChar char="⚫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⚫"/>
              <a:defRPr sz="2000"/>
            </a:lvl3pPr>
            <a:lvl4pPr marL="1828800" lvl="3" indent="-302894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2"/>
          </p:nvPr>
        </p:nvSpPr>
        <p:spPr>
          <a:xfrm>
            <a:off x="4648200" y="1920085"/>
            <a:ext cx="4038600" cy="4434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5445" algn="l">
              <a:spcBef>
                <a:spcPts val="520"/>
              </a:spcBef>
              <a:spcAft>
                <a:spcPts val="0"/>
              </a:spcAft>
              <a:buSzPts val="2470"/>
              <a:buChar char="⚫"/>
              <a:defRPr sz="2600"/>
            </a:lvl1pPr>
            <a:lvl2pPr marL="914400" lvl="1" indent="-358140" algn="l">
              <a:spcBef>
                <a:spcPts val="480"/>
              </a:spcBef>
              <a:spcAft>
                <a:spcPts val="0"/>
              </a:spcAft>
              <a:buSzPts val="2040"/>
              <a:buChar char="⚫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⚫"/>
              <a:defRPr sz="2000"/>
            </a:lvl3pPr>
            <a:lvl4pPr marL="1828800" lvl="3" indent="-302894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28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7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04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040"/>
              <a:buNone/>
              <a:defRPr sz="16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2"/>
          </p:nvPr>
        </p:nvSpPr>
        <p:spPr>
          <a:xfrm>
            <a:off x="4645025" y="1859757"/>
            <a:ext cx="4041775" cy="654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28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7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04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040"/>
              <a:buNone/>
              <a:defRPr sz="16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body" idx="3"/>
          </p:nvPr>
        </p:nvSpPr>
        <p:spPr>
          <a:xfrm>
            <a:off x="457200" y="2514600"/>
            <a:ext cx="4040188" cy="384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61315" algn="l">
              <a:spcBef>
                <a:spcPts val="440"/>
              </a:spcBef>
              <a:spcAft>
                <a:spcPts val="0"/>
              </a:spcAft>
              <a:buSzPts val="2090"/>
              <a:buChar char="⚫"/>
              <a:defRPr sz="2200"/>
            </a:lvl1pPr>
            <a:lvl2pPr marL="914400" lvl="1" indent="-336550" algn="l">
              <a:spcBef>
                <a:spcPts val="400"/>
              </a:spcBef>
              <a:spcAft>
                <a:spcPts val="0"/>
              </a:spcAft>
              <a:buSzPts val="1700"/>
              <a:buChar char="⚫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4639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4pPr>
            <a:lvl5pPr marL="2286000" lvl="4" indent="-294639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body" idx="4"/>
          </p:nvPr>
        </p:nvSpPr>
        <p:spPr>
          <a:xfrm>
            <a:off x="4645025" y="2514600"/>
            <a:ext cx="4041775" cy="384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61315" algn="l">
              <a:spcBef>
                <a:spcPts val="440"/>
              </a:spcBef>
              <a:spcAft>
                <a:spcPts val="0"/>
              </a:spcAft>
              <a:buSzPts val="2090"/>
              <a:buChar char="⚫"/>
              <a:defRPr sz="2200"/>
            </a:lvl1pPr>
            <a:lvl2pPr marL="914400" lvl="1" indent="-336550" algn="l">
              <a:spcBef>
                <a:spcPts val="400"/>
              </a:spcBef>
              <a:spcAft>
                <a:spcPts val="0"/>
              </a:spcAft>
              <a:buSzPts val="1700"/>
              <a:buChar char="⚫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4639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4pPr>
            <a:lvl5pPr marL="2286000" lvl="4" indent="-294639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  <a:defRPr sz="5000" b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1"/>
          <p:cNvSpPr txBox="1"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libri"/>
              <a:buNone/>
              <a:defRPr sz="2600" b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body" idx="1"/>
          </p:nvPr>
        </p:nvSpPr>
        <p:spPr>
          <a:xfrm>
            <a:off x="685800" y="1676400"/>
            <a:ext cx="27432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45700" rIns="1827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33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02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body" idx="2"/>
          </p:nvPr>
        </p:nvSpPr>
        <p:spPr>
          <a:xfrm>
            <a:off x="3575050" y="1676400"/>
            <a:ext cx="511175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97510" algn="l">
              <a:spcBef>
                <a:spcPts val="560"/>
              </a:spcBef>
              <a:spcAft>
                <a:spcPts val="0"/>
              </a:spcAft>
              <a:buSzPts val="2660"/>
              <a:buChar char="⚫"/>
              <a:defRPr sz="2800"/>
            </a:lvl1pPr>
            <a:lvl2pPr marL="914400" lvl="1" indent="-368935" algn="l">
              <a:spcBef>
                <a:spcPts val="520"/>
              </a:spcBef>
              <a:spcAft>
                <a:spcPts val="0"/>
              </a:spcAft>
              <a:buSzPts val="2210"/>
              <a:buChar char="⚫"/>
              <a:defRPr sz="2600"/>
            </a:lvl2pPr>
            <a:lvl3pPr marL="1371600" lvl="2" indent="-335280" algn="l">
              <a:spcBef>
                <a:spcPts val="480"/>
              </a:spcBef>
              <a:spcAft>
                <a:spcPts val="0"/>
              </a:spcAft>
              <a:buSzPts val="1680"/>
              <a:buChar char="⚫"/>
              <a:defRPr sz="2400"/>
            </a:lvl3pPr>
            <a:lvl4pPr marL="1828800" lvl="3" indent="-311150" algn="l">
              <a:spcBef>
                <a:spcPts val="400"/>
              </a:spcBef>
              <a:spcAft>
                <a:spcPts val="0"/>
              </a:spcAft>
              <a:buSzPts val="1300"/>
              <a:buChar char="⚫"/>
              <a:defRPr sz="2000"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1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2"/>
          <p:cNvSpPr/>
          <p:nvPr/>
        </p:nvSpPr>
        <p:spPr>
          <a:xfrm rot="-10380000" flipH="1">
            <a:off x="3165475" y="1108075"/>
            <a:ext cx="5257800" cy="4114800"/>
          </a:xfrm>
          <a:custGeom>
            <a:avLst/>
            <a:gdLst/>
            <a:ahLst/>
            <a:cxnLst/>
            <a:rect l="l" t="t" r="r" b="b"/>
            <a:pathLst>
              <a:path w="5257800" h="4114800" extrusionOk="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C0C0C0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38500" dir="7500041" sx="98500" sy="100079" kx="99984" algn="t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2"/>
          <p:cNvSpPr/>
          <p:nvPr/>
        </p:nvSpPr>
        <p:spPr>
          <a:xfrm rot="-10380000" flipH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bevel/>
            <a:headEnd type="none" w="sm" len="sm"/>
            <a:tailEnd type="none" w="sm" len="sm"/>
          </a:ln>
          <a:effectLst>
            <a:outerShdw blurRad="63500" dist="6350" dir="12899787" algn="tl" rotWithShape="0">
              <a:srgbClr val="000000">
                <a:alpha val="4666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73" name="Google Shape;73;p22"/>
          <p:cNvSpPr/>
          <p:nvPr/>
        </p:nvSpPr>
        <p:spPr>
          <a:xfrm rot="10800000" flipH="1">
            <a:off x="-9525" y="5816600"/>
            <a:ext cx="9163050" cy="1041400"/>
          </a:xfrm>
          <a:custGeom>
            <a:avLst/>
            <a:gdLst/>
            <a:ahLst/>
            <a:cxnLst/>
            <a:rect l="l" t="t" r="r" b="b"/>
            <a:pathLst>
              <a:path w="5772" h="656" extrusionOk="0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003C76">
                  <a:alpha val="44705"/>
                </a:srgbClr>
              </a:gs>
              <a:gs pos="100000">
                <a:srgbClr val="FF0000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74" name="Google Shape;74;p22"/>
          <p:cNvSpPr/>
          <p:nvPr/>
        </p:nvSpPr>
        <p:spPr>
          <a:xfrm rot="10800000" flipH="1">
            <a:off x="4381500" y="6219825"/>
            <a:ext cx="4762500" cy="638175"/>
          </a:xfrm>
          <a:custGeom>
            <a:avLst/>
            <a:gdLst/>
            <a:ahLst/>
            <a:cxnLst/>
            <a:rect l="l" t="t" r="r" b="b"/>
            <a:pathLst>
              <a:path w="3000" h="595" extrusionOk="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D50000">
                  <a:alpha val="29803"/>
                </a:srgbClr>
              </a:gs>
              <a:gs pos="80000">
                <a:srgbClr val="004999">
                  <a:alpha val="44705"/>
                </a:srgbClr>
              </a:gs>
              <a:gs pos="100000">
                <a:srgbClr val="004999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None/>
              <a:defRPr sz="2000" b="1"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1"/>
          </p:nvPr>
        </p:nvSpPr>
        <p:spPr>
          <a:xfrm>
            <a:off x="609600" y="2828785"/>
            <a:ext cx="2209800" cy="2179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000" tIns="45700" rIns="45700" bIns="45700" anchor="t" anchorCtr="0">
            <a:noAutofit/>
          </a:bodyPr>
          <a:lstStyle>
            <a:lvl1pPr marL="457200" lvl="0" indent="-228600" algn="l">
              <a:spcBef>
                <a:spcPts val="250"/>
              </a:spcBef>
              <a:spcAft>
                <a:spcPts val="0"/>
              </a:spcAft>
              <a:buSzPts val="1235"/>
              <a:buFont typeface="Constantia"/>
              <a:buNone/>
              <a:defRPr sz="1300"/>
            </a:lvl1pPr>
            <a:lvl2pPr marL="914400" lvl="1" indent="-293369" algn="l">
              <a:spcBef>
                <a:spcPts val="240"/>
              </a:spcBef>
              <a:spcAft>
                <a:spcPts val="0"/>
              </a:spcAft>
              <a:buSzPts val="1020"/>
              <a:buChar char="⚫"/>
              <a:defRPr sz="1200"/>
            </a:lvl2pPr>
            <a:lvl3pPr marL="1371600" lvl="2" indent="-273050" algn="l">
              <a:spcBef>
                <a:spcPts val="200"/>
              </a:spcBef>
              <a:spcAft>
                <a:spcPts val="0"/>
              </a:spcAft>
              <a:buSzPts val="700"/>
              <a:buChar char="⚫"/>
              <a:defRPr sz="1000"/>
            </a:lvl3pPr>
            <a:lvl4pPr marL="1828800" lvl="3" indent="-265747" algn="l">
              <a:spcBef>
                <a:spcPts val="180"/>
              </a:spcBef>
              <a:spcAft>
                <a:spcPts val="0"/>
              </a:spcAft>
              <a:buSzPts val="585"/>
              <a:buChar char="⚫"/>
              <a:defRPr sz="900"/>
            </a:lvl4pPr>
            <a:lvl5pPr marL="2286000" lvl="4" indent="-265747" algn="l">
              <a:spcBef>
                <a:spcPts val="180"/>
              </a:spcBef>
              <a:spcAft>
                <a:spcPts val="0"/>
              </a:spcAft>
              <a:buSzPts val="585"/>
              <a:buChar char="⚫"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>
            <a:spLocks noGrp="1"/>
          </p:cNvSpPr>
          <p:nvPr>
            <p:ph type="pic" idx="2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lt2"/>
          </a:solidFill>
          <a:ln w="9525" cap="rnd" cmpd="sng">
            <a:solidFill>
              <a:srgbClr val="C0C0C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sldNum" idx="12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/>
          <p:nvPr/>
        </p:nvSpPr>
        <p:spPr>
          <a:xfrm>
            <a:off x="-9525" y="-7938"/>
            <a:ext cx="9163050" cy="1041401"/>
          </a:xfrm>
          <a:custGeom>
            <a:avLst/>
            <a:gdLst/>
            <a:ahLst/>
            <a:cxnLst/>
            <a:rect l="l" t="t" r="r" b="b"/>
            <a:pathLst>
              <a:path w="5772" h="656" extrusionOk="0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003C76">
                  <a:alpha val="44705"/>
                </a:srgbClr>
              </a:gs>
              <a:gs pos="100000">
                <a:srgbClr val="FF0000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1" name="Google Shape;11;p13"/>
          <p:cNvSpPr/>
          <p:nvPr/>
        </p:nvSpPr>
        <p:spPr>
          <a:xfrm>
            <a:off x="4381500" y="-7938"/>
            <a:ext cx="4762500" cy="638176"/>
          </a:xfrm>
          <a:custGeom>
            <a:avLst/>
            <a:gdLst/>
            <a:ahLst/>
            <a:cxnLst/>
            <a:rect l="l" t="t" r="r" b="b"/>
            <a:pathLst>
              <a:path w="3000" h="595" extrusionOk="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D50000">
                  <a:alpha val="29803"/>
                </a:srgbClr>
              </a:gs>
              <a:gs pos="80000">
                <a:srgbClr val="004999">
                  <a:alpha val="44705"/>
                </a:srgbClr>
              </a:gs>
              <a:gs pos="100000">
                <a:srgbClr val="004999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2" name="Google Shape;12;p13"/>
          <p:cNvSpPr txBox="1"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body" idx="1"/>
          </p:nvPr>
        </p:nvSpPr>
        <p:spPr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5445" algn="l" rtl="0">
              <a:spcBef>
                <a:spcPts val="520"/>
              </a:spcBef>
              <a:spcAft>
                <a:spcPts val="0"/>
              </a:spcAft>
              <a:buClr>
                <a:srgbClr val="FF0000"/>
              </a:buClr>
              <a:buSzPts val="2470"/>
              <a:buFont typeface="Noto Sans Symbols"/>
              <a:buChar char="⚫"/>
              <a:defRPr sz="26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914400" marR="0" lvl="1" indent="-35814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Noto Sans Symbols"/>
              <a:buChar char="⚫"/>
              <a:defRPr sz="24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1371600" marR="0" lvl="2" indent="-321944" algn="l" rtl="0">
              <a:spcBef>
                <a:spcPts val="420"/>
              </a:spcBef>
              <a:spcAft>
                <a:spcPts val="0"/>
              </a:spcAft>
              <a:buClr>
                <a:schemeClr val="accent2"/>
              </a:buClr>
              <a:buSzPts val="1470"/>
              <a:buFont typeface="Noto Sans Symbols"/>
              <a:buChar char="⚫"/>
              <a:defRPr sz="21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1828800" marR="0" lvl="3" indent="-311150" algn="l" rtl="0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13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10CF9B"/>
              </a:buClr>
              <a:buSzPts val="13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2743200" marR="0" lvl="5" indent="-320039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309879" algn="l" rtl="0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28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nstantia"/>
              <a:buChar char="•"/>
              <a:defRPr sz="16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317500" algn="l" rtl="0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nstantia"/>
              <a:buChar char="•"/>
              <a:defRPr sz="14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3F3F3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7" name="Google Shape;17;p13"/>
          <p:cNvGrpSpPr/>
          <p:nvPr/>
        </p:nvGrpSpPr>
        <p:grpSpPr>
          <a:xfrm>
            <a:off x="-29327" y="-14808"/>
            <a:ext cx="9198220" cy="1083716"/>
            <a:chOff x="-29322" y="-1971"/>
            <a:chExt cx="9198255" cy="1086266"/>
          </a:xfrm>
        </p:grpSpPr>
        <p:sp>
          <p:nvSpPr>
            <p:cNvPr id="18" name="Google Shape;18;p13"/>
            <p:cNvSpPr/>
            <p:nvPr/>
          </p:nvSpPr>
          <p:spPr>
            <a:xfrm rot="-164308">
              <a:off x="-19045" y="216550"/>
              <a:ext cx="9163050" cy="649224"/>
            </a:xfrm>
            <a:custGeom>
              <a:avLst/>
              <a:gdLst/>
              <a:ahLst/>
              <a:cxnLst/>
              <a:rect l="l" t="t" r="r" b="b"/>
              <a:pathLst>
                <a:path w="5772" h="1055" extrusionOk="0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75" cap="flat" cmpd="sng">
              <a:solidFill>
                <a:srgbClr val="D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19" name="Google Shape;19;p13"/>
            <p:cNvSpPr/>
            <p:nvPr/>
          </p:nvSpPr>
          <p:spPr>
            <a:xfrm rot="-164308">
              <a:off x="-14309" y="290003"/>
              <a:ext cx="9175812" cy="530352"/>
            </a:xfrm>
            <a:custGeom>
              <a:avLst/>
              <a:gdLst/>
              <a:ahLst/>
              <a:cxnLst/>
              <a:rect l="l" t="t" r="r" b="b"/>
              <a:pathLst>
                <a:path w="5766" h="854" extrusionOk="0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achievements.bmfa.org/workshop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achievements.bmfa.org/workshop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title"/>
          </p:nvPr>
        </p:nvSpPr>
        <p:spPr>
          <a:xfrm>
            <a:off x="214313" y="3000375"/>
            <a:ext cx="8642350" cy="1439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BMFA RC</a:t>
            </a:r>
            <a:br>
              <a:rPr lang="en-GB" sz="44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GB" sz="44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Achievement Scheme</a:t>
            </a:r>
            <a:br>
              <a:rPr lang="en-GB" sz="44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lang="en-GB" sz="44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GB" sz="44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Running an Examiner-Instructor Workshop</a:t>
            </a:r>
            <a:endParaRPr/>
          </a:p>
        </p:txBody>
      </p:sp>
      <p:sp>
        <p:nvSpPr>
          <p:cNvPr id="99" name="Google Shape;99;p1"/>
          <p:cNvSpPr txBox="1">
            <a:spLocks noGrp="1"/>
          </p:cNvSpPr>
          <p:nvPr>
            <p:ph type="body" idx="1"/>
          </p:nvPr>
        </p:nvSpPr>
        <p:spPr>
          <a:xfrm>
            <a:off x="468313" y="5084763"/>
            <a:ext cx="7942262" cy="1223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10"/>
              <a:buFont typeface="Noto Sans Symbols"/>
              <a:buNone/>
            </a:pPr>
            <a:r>
              <a:rPr lang="en-GB" sz="1800" b="1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John Harris BSc. CEng FIET </a:t>
            </a:r>
            <a:endParaRPr/>
          </a:p>
          <a:p>
            <a:pPr marL="273050" lvl="0" indent="-27305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710"/>
              <a:buFont typeface="Noto Sans Symbols"/>
              <a:buNone/>
            </a:pPr>
            <a:r>
              <a:rPr lang="en-GB" sz="1800" b="1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ASRC Member</a:t>
            </a:r>
            <a:endParaRPr/>
          </a:p>
          <a:p>
            <a:pPr marL="273050" lvl="0" indent="-27305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710"/>
              <a:buFont typeface="Noto Sans Symbols"/>
              <a:buNone/>
            </a:pPr>
            <a:r>
              <a:rPr lang="en-GB" sz="1800" b="1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Jan 2022</a:t>
            </a:r>
            <a:endParaRPr/>
          </a:p>
          <a:p>
            <a:pPr marL="273050" lvl="0" indent="-116204" algn="l" rtl="0">
              <a:spcBef>
                <a:spcPts val="520"/>
              </a:spcBef>
              <a:spcAft>
                <a:spcPts val="0"/>
              </a:spcAft>
              <a:buSzPts val="2470"/>
              <a:buNone/>
            </a:pPr>
            <a:endParaRPr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Google Shape;100;p1" descr="BMFA Hi-Qual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62813" y="5084763"/>
            <a:ext cx="1412875" cy="132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"/>
          <p:cNvSpPr txBox="1">
            <a:spLocks noGrp="1"/>
          </p:cNvSpPr>
          <p:nvPr>
            <p:ph type="title"/>
          </p:nvPr>
        </p:nvSpPr>
        <p:spPr>
          <a:xfrm>
            <a:off x="539750" y="1341438"/>
            <a:ext cx="8229600" cy="1223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Experience and Feedback from other Workshops to date</a:t>
            </a:r>
            <a:br>
              <a:rPr lang="en-GB" sz="4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28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0"/>
          <p:cNvSpPr txBox="1">
            <a:spLocks noGrp="1"/>
          </p:cNvSpPr>
          <p:nvPr>
            <p:ph type="body" idx="1"/>
          </p:nvPr>
        </p:nvSpPr>
        <p:spPr>
          <a:xfrm>
            <a:off x="539750" y="2565400"/>
            <a:ext cx="8229600" cy="3919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lvl="0" indent="-27305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GB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Terms/quotes such as:</a:t>
            </a:r>
            <a:endParaRPr/>
          </a:p>
          <a:p>
            <a:pPr marL="273050" lvl="0" indent="-116204" algn="l" rtl="0">
              <a:spcBef>
                <a:spcPts val="520"/>
              </a:spcBef>
              <a:spcAft>
                <a:spcPts val="0"/>
              </a:spcAft>
              <a:buSzPts val="2470"/>
              <a:buNone/>
            </a:pPr>
            <a:endParaRPr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639763" lvl="1" indent="-246062" algn="l" rtl="0">
              <a:spcBef>
                <a:spcPts val="480"/>
              </a:spcBef>
              <a:spcAft>
                <a:spcPts val="0"/>
              </a:spcAft>
              <a:buSzPts val="2040"/>
              <a:buChar char="⚫"/>
            </a:pPr>
            <a:r>
              <a:rPr lang="en-GB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‘I have learnt something today’</a:t>
            </a:r>
            <a:endParaRPr/>
          </a:p>
          <a:p>
            <a:pPr marL="639763" lvl="1" indent="-116522" algn="l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endParaRPr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639763" lvl="1" indent="-246062" algn="l" rtl="0">
              <a:spcBef>
                <a:spcPts val="480"/>
              </a:spcBef>
              <a:spcAft>
                <a:spcPts val="0"/>
              </a:spcAft>
              <a:buSzPts val="2040"/>
              <a:buChar char="⚫"/>
            </a:pPr>
            <a:r>
              <a:rPr lang="en-GB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‘A great day out’</a:t>
            </a:r>
            <a:endParaRPr/>
          </a:p>
          <a:p>
            <a:pPr marL="639763" lvl="1" indent="-116522" algn="l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endParaRPr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639763" lvl="1" indent="-246062" algn="l" rtl="0">
              <a:spcBef>
                <a:spcPts val="480"/>
              </a:spcBef>
              <a:spcAft>
                <a:spcPts val="0"/>
              </a:spcAft>
              <a:buSzPts val="2040"/>
              <a:buChar char="⚫"/>
            </a:pPr>
            <a:r>
              <a:rPr lang="en-GB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‘Good to get the views of other Examiners and Instructors’</a:t>
            </a:r>
            <a:endParaRPr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SzPts val="2470"/>
              <a:buFont typeface="Noto Sans Symbols"/>
              <a:buNone/>
            </a:pPr>
            <a:endParaRPr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SzPts val="2470"/>
              <a:buFont typeface="Noto Sans Symbols"/>
              <a:buNone/>
            </a:pPr>
            <a:endParaRPr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" name="Google Shape;161;p10" descr="BMFA Hi-Qual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7988" y="5805488"/>
            <a:ext cx="720725" cy="671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"/>
          <p:cNvSpPr txBox="1">
            <a:spLocks noGrp="1"/>
          </p:cNvSpPr>
          <p:nvPr>
            <p:ph type="title"/>
          </p:nvPr>
        </p:nvSpPr>
        <p:spPr>
          <a:xfrm>
            <a:off x="515774" y="908720"/>
            <a:ext cx="8229600" cy="1223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AS Awards</a:t>
            </a:r>
            <a:br>
              <a:rPr lang="en-GB" sz="4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28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1"/>
          <p:cNvSpPr txBox="1">
            <a:spLocks noGrp="1"/>
          </p:cNvSpPr>
          <p:nvPr>
            <p:ph type="body" idx="1"/>
          </p:nvPr>
        </p:nvSpPr>
        <p:spPr>
          <a:xfrm>
            <a:off x="539750" y="2565400"/>
            <a:ext cx="8229600" cy="3919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lvl="0" indent="-27305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GB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Do you know anyone who should be nominated for an AS award</a:t>
            </a:r>
            <a:endParaRPr/>
          </a:p>
          <a:p>
            <a:pPr marL="639763" lvl="1" indent="-246062" algn="l" rtl="0">
              <a:spcBef>
                <a:spcPts val="480"/>
              </a:spcBef>
              <a:spcAft>
                <a:spcPts val="0"/>
              </a:spcAft>
              <a:buSzPts val="2040"/>
              <a:buChar char="⚫"/>
            </a:pPr>
            <a:r>
              <a:rPr lang="en-GB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Long Term/Exceptional Service Award</a:t>
            </a:r>
            <a:endParaRPr/>
          </a:p>
          <a:p>
            <a:pPr marL="639763" lvl="1" indent="-246062" algn="l" rtl="0">
              <a:spcBef>
                <a:spcPts val="480"/>
              </a:spcBef>
              <a:spcAft>
                <a:spcPts val="0"/>
              </a:spcAft>
              <a:buSzPts val="2040"/>
              <a:buChar char="⚫"/>
            </a:pPr>
            <a:r>
              <a:rPr lang="en-GB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Certificates of Merit</a:t>
            </a:r>
            <a:endParaRPr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73050" lvl="0" indent="-27305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GB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Complete and submit the on line form</a:t>
            </a:r>
            <a:endParaRPr/>
          </a:p>
          <a:p>
            <a:pPr marL="273050" lvl="0" indent="-27305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GB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Simple☺</a:t>
            </a:r>
            <a:endParaRPr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SzPts val="2470"/>
              <a:buFont typeface="Noto Sans Symbols"/>
              <a:buNone/>
            </a:pPr>
            <a:endParaRPr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11" descr="BMFA Hi-Qual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7988" y="5805488"/>
            <a:ext cx="720725" cy="671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"/>
          <p:cNvSpPr txBox="1">
            <a:spLocks noGrp="1"/>
          </p:cNvSpPr>
          <p:nvPr>
            <p:ph type="title"/>
          </p:nvPr>
        </p:nvSpPr>
        <p:spPr>
          <a:xfrm>
            <a:off x="468313" y="17732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>
                <a:solidFill>
                  <a:schemeClr val="accent3"/>
                </a:solidFill>
                <a:latin typeface="Comic Sans MS"/>
                <a:ea typeface="Comic Sans MS"/>
                <a:cs typeface="Comic Sans MS"/>
                <a:sym typeface="Comic Sans MS"/>
              </a:rPr>
              <a:t>Questions ?</a:t>
            </a:r>
            <a:endParaRPr/>
          </a:p>
        </p:txBody>
      </p:sp>
      <p:sp>
        <p:nvSpPr>
          <p:cNvPr id="176" name="Google Shape;176;p12"/>
          <p:cNvSpPr txBox="1">
            <a:spLocks noGrp="1"/>
          </p:cNvSpPr>
          <p:nvPr>
            <p:ph type="body" idx="1"/>
          </p:nvPr>
        </p:nvSpPr>
        <p:spPr>
          <a:xfrm>
            <a:off x="468313" y="4437063"/>
            <a:ext cx="8229600" cy="2016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lvl="0" indent="-273050" algn="l" rtl="0">
              <a:spcBef>
                <a:spcPts val="0"/>
              </a:spcBef>
              <a:spcAft>
                <a:spcPts val="0"/>
              </a:spcAft>
              <a:buSzPts val="1900"/>
              <a:buFont typeface="Noto Sans Symbols"/>
              <a:buNone/>
            </a:pPr>
            <a:r>
              <a:rPr lang="en-GB" sz="20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johnharris726@hotmail.co.uk</a:t>
            </a:r>
            <a:endParaRPr/>
          </a:p>
          <a:p>
            <a:pPr marL="273050" lvl="0" indent="-273050" algn="l" rtl="0">
              <a:spcBef>
                <a:spcPts val="400"/>
              </a:spcBef>
              <a:spcAft>
                <a:spcPts val="0"/>
              </a:spcAft>
              <a:buSzPts val="1900"/>
              <a:buFont typeface="Noto Sans Symbols"/>
              <a:buNone/>
            </a:pPr>
            <a:r>
              <a:rPr lang="en-GB" sz="20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07771-843891</a:t>
            </a:r>
            <a:endParaRPr/>
          </a:p>
          <a:p>
            <a:pPr marL="273050" lvl="0" indent="-273050" algn="l" rtl="0">
              <a:spcBef>
                <a:spcPts val="400"/>
              </a:spcBef>
              <a:spcAft>
                <a:spcPts val="0"/>
              </a:spcAft>
              <a:buSzPts val="1900"/>
              <a:buFont typeface="Noto Sans Symbols"/>
              <a:buNone/>
            </a:pPr>
            <a:endParaRPr sz="2000" b="1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3050" lvl="0" indent="-116204" algn="l" rtl="0">
              <a:spcBef>
                <a:spcPts val="520"/>
              </a:spcBef>
              <a:spcAft>
                <a:spcPts val="0"/>
              </a:spcAft>
              <a:buSzPts val="2470"/>
              <a:buNone/>
            </a:pPr>
            <a:endParaRPr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12" descr="BMFA Hi-Qual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7988" y="5805488"/>
            <a:ext cx="720725" cy="671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 txBox="1">
            <a:spLocks noGrp="1"/>
          </p:cNvSpPr>
          <p:nvPr>
            <p:ph type="title"/>
          </p:nvPr>
        </p:nvSpPr>
        <p:spPr>
          <a:xfrm>
            <a:off x="468313" y="5492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chemeClr val="accent3"/>
                </a:solidFill>
                <a:latin typeface="Comic Sans MS"/>
                <a:ea typeface="Comic Sans MS"/>
                <a:cs typeface="Comic Sans MS"/>
                <a:sym typeface="Comic Sans MS"/>
              </a:rPr>
              <a:t>Overview</a:t>
            </a:r>
            <a:endParaRPr/>
          </a:p>
        </p:txBody>
      </p:sp>
      <p:sp>
        <p:nvSpPr>
          <p:cNvPr id="106" name="Google Shape;106;p2"/>
          <p:cNvSpPr txBox="1">
            <a:spLocks noGrp="1"/>
          </p:cNvSpPr>
          <p:nvPr>
            <p:ph type="body" idx="1"/>
          </p:nvPr>
        </p:nvSpPr>
        <p:spPr>
          <a:xfrm>
            <a:off x="500063" y="2643188"/>
            <a:ext cx="8229600" cy="302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lvl="0" indent="-273050" algn="l" rtl="0">
              <a:spcBef>
                <a:spcPts val="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Importance / Philosophy of workshops</a:t>
            </a:r>
            <a:endParaRPr/>
          </a:p>
          <a:p>
            <a:pPr marL="273050" lvl="0" indent="-273050" algn="l" rtl="0">
              <a:spcBef>
                <a:spcPts val="560"/>
              </a:spcBef>
              <a:spcAft>
                <a:spcPts val="0"/>
              </a:spcAft>
              <a:buSzPts val="2660"/>
              <a:buFont typeface="Noto Sans Symbols"/>
              <a:buNone/>
            </a:pPr>
            <a:endParaRPr sz="2800"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73050" lvl="0" indent="-273050" algn="l" rtl="0">
              <a:spcBef>
                <a:spcPts val="56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Format</a:t>
            </a:r>
            <a:endParaRPr/>
          </a:p>
          <a:p>
            <a:pPr marL="273050" lvl="0" indent="-104140" algn="l" rtl="0">
              <a:spcBef>
                <a:spcPts val="560"/>
              </a:spcBef>
              <a:spcAft>
                <a:spcPts val="0"/>
              </a:spcAft>
              <a:buSzPts val="2660"/>
              <a:buNone/>
            </a:pPr>
            <a:endParaRPr sz="2800"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73050" lvl="0" indent="-273050" algn="l" rtl="0">
              <a:spcBef>
                <a:spcPts val="56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Experience and feedback from workshops to date</a:t>
            </a:r>
            <a:endParaRPr sz="2800"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73050" lvl="0" indent="-273050" algn="l" rtl="0">
              <a:spcBef>
                <a:spcPts val="520"/>
              </a:spcBef>
              <a:spcAft>
                <a:spcPts val="0"/>
              </a:spcAft>
              <a:buSzPts val="2470"/>
              <a:buFont typeface="Noto Sans Symbols"/>
              <a:buNone/>
            </a:pPr>
            <a:endParaRPr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07" name="Google Shape;107;p2" descr="BMFA Hi-Qual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7988" y="5805488"/>
            <a:ext cx="720725" cy="671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 txBox="1">
            <a:spLocks noGrp="1"/>
          </p:cNvSpPr>
          <p:nvPr>
            <p:ph type="title"/>
          </p:nvPr>
        </p:nvSpPr>
        <p:spPr>
          <a:xfrm>
            <a:off x="468313" y="9080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chemeClr val="accent3"/>
                </a:solidFill>
                <a:latin typeface="Comic Sans MS"/>
                <a:ea typeface="Comic Sans MS"/>
                <a:cs typeface="Comic Sans MS"/>
                <a:sym typeface="Comic Sans MS"/>
              </a:rPr>
              <a:t>Importance &amp; Philosophy of Workshops</a:t>
            </a:r>
            <a:endParaRPr/>
          </a:p>
        </p:txBody>
      </p:sp>
      <p:sp>
        <p:nvSpPr>
          <p:cNvPr id="114" name="Google Shape;114;p3"/>
          <p:cNvSpPr txBox="1">
            <a:spLocks noGrp="1"/>
          </p:cNvSpPr>
          <p:nvPr>
            <p:ph type="body" idx="1"/>
          </p:nvPr>
        </p:nvSpPr>
        <p:spPr>
          <a:xfrm>
            <a:off x="468313" y="2276475"/>
            <a:ext cx="8229600" cy="438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Ensure consistency between  Examiners and Instructors</a:t>
            </a:r>
            <a:endParaRPr/>
          </a:p>
          <a:p>
            <a:pPr marL="514350" lvl="0" indent="-345440" algn="l" rtl="0">
              <a:spcBef>
                <a:spcPts val="560"/>
              </a:spcBef>
              <a:spcAft>
                <a:spcPts val="0"/>
              </a:spcAft>
              <a:buSzPts val="2660"/>
              <a:buNone/>
            </a:pPr>
            <a:endParaRPr sz="2800"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14350" lvl="0" indent="-514350" algn="l" rtl="0">
              <a:spcBef>
                <a:spcPts val="56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Pass on changes and new requirements</a:t>
            </a:r>
            <a:endParaRPr/>
          </a:p>
          <a:p>
            <a:pPr marL="514350" lvl="0" indent="-345440" algn="l" rtl="0">
              <a:spcBef>
                <a:spcPts val="560"/>
              </a:spcBef>
              <a:spcAft>
                <a:spcPts val="0"/>
              </a:spcAft>
              <a:buSzPts val="2660"/>
              <a:buNone/>
            </a:pPr>
            <a:endParaRPr sz="2800"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14350" lvl="0" indent="-514350" algn="l" rtl="0">
              <a:spcBef>
                <a:spcPts val="56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Opportunity to exchange views, review material and advise ASRC of any errors </a:t>
            </a:r>
            <a:endParaRPr/>
          </a:p>
          <a:p>
            <a:pPr marL="514350" lvl="0" indent="-357505" algn="l" rtl="0">
              <a:spcBef>
                <a:spcPts val="520"/>
              </a:spcBef>
              <a:spcAft>
                <a:spcPts val="0"/>
              </a:spcAft>
              <a:buSzPts val="2470"/>
              <a:buNone/>
            </a:pPr>
            <a:endParaRPr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15" name="Google Shape;115;p3" descr="BMFA Hi-Qual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7988" y="5805488"/>
            <a:ext cx="720725" cy="671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Format</a:t>
            </a:r>
            <a:endParaRPr sz="4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1" name="Google Shape;121;p4"/>
          <p:cNvSpPr txBox="1">
            <a:spLocks noGrp="1"/>
          </p:cNvSpPr>
          <p:nvPr>
            <p:ph type="body" idx="1"/>
          </p:nvPr>
        </p:nvSpPr>
        <p:spPr>
          <a:xfrm>
            <a:off x="468313" y="1844675"/>
            <a:ext cx="8229600" cy="438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lvl="0" indent="-2730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Char char="⚫"/>
            </a:pPr>
            <a:r>
              <a:rPr lang="en-GB" sz="2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Lots of support material on the BMFA Website:</a:t>
            </a:r>
            <a:endParaRPr/>
          </a:p>
          <a:p>
            <a:pPr marL="273050" lvl="0" indent="-273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73050" lvl="0" indent="-27305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Char char="⚫"/>
            </a:pPr>
            <a:r>
              <a:rPr lang="en-GB" sz="2800" u="sng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http://achievements.bmfa.org/workshops</a:t>
            </a:r>
            <a:endParaRPr sz="28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7305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endParaRPr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"/>
          <p:cNvSpPr txBox="1"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accent3"/>
                </a:solidFill>
                <a:latin typeface="Comic Sans MS"/>
                <a:ea typeface="Comic Sans MS"/>
                <a:cs typeface="Comic Sans MS"/>
                <a:sym typeface="Comic Sans MS"/>
              </a:rPr>
              <a:t>Running a workshop (1)</a:t>
            </a:r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body" idx="1"/>
          </p:nvPr>
        </p:nvSpPr>
        <p:spPr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lvl="0" indent="-273050" algn="l" rtl="0">
              <a:spcBef>
                <a:spcPts val="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Programme &amp; Content</a:t>
            </a:r>
            <a:endParaRPr/>
          </a:p>
          <a:p>
            <a:pPr marL="273050" lvl="0" indent="-273050" algn="l" rtl="0">
              <a:spcBef>
                <a:spcPts val="56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Funding</a:t>
            </a:r>
            <a:endParaRPr/>
          </a:p>
          <a:p>
            <a:pPr marL="273050" lvl="0" indent="-273050" algn="l" rtl="0">
              <a:spcBef>
                <a:spcPts val="56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Venue</a:t>
            </a:r>
            <a:endParaRPr/>
          </a:p>
          <a:p>
            <a:pPr marL="273050" lvl="0" indent="-273050" algn="l" rtl="0">
              <a:spcBef>
                <a:spcPts val="56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Scheduling</a:t>
            </a:r>
            <a:endParaRPr/>
          </a:p>
          <a:p>
            <a:pPr marL="273050" lvl="0" indent="-273050" algn="l" rtl="0">
              <a:spcBef>
                <a:spcPts val="56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Numbers</a:t>
            </a:r>
            <a:endParaRPr/>
          </a:p>
          <a:p>
            <a:pPr marL="273050" lvl="0" indent="-273050" algn="l" rtl="0">
              <a:spcBef>
                <a:spcPts val="56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Travel and Subsistance</a:t>
            </a:r>
            <a:endParaRPr/>
          </a:p>
          <a:p>
            <a:pPr marL="273050" lvl="0" indent="-116204" algn="l" rtl="0">
              <a:spcBef>
                <a:spcPts val="520"/>
              </a:spcBef>
              <a:spcAft>
                <a:spcPts val="0"/>
              </a:spcAft>
              <a:buSzPts val="247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"/>
          <p:cNvSpPr txBox="1"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Running a workshop (2)</a:t>
            </a:r>
            <a:endParaRPr/>
          </a:p>
        </p:txBody>
      </p:sp>
      <p:sp>
        <p:nvSpPr>
          <p:cNvPr id="133" name="Google Shape;133;p6"/>
          <p:cNvSpPr txBox="1">
            <a:spLocks noGrp="1"/>
          </p:cNvSpPr>
          <p:nvPr>
            <p:ph type="body" idx="1"/>
          </p:nvPr>
        </p:nvSpPr>
        <p:spPr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lvl="0" indent="-273050" algn="l" rtl="0">
              <a:spcBef>
                <a:spcPts val="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Demonstration Pilots</a:t>
            </a:r>
            <a:endParaRPr/>
          </a:p>
          <a:p>
            <a:pPr marL="273050" lvl="0" indent="-104140" algn="l" rtl="0">
              <a:spcBef>
                <a:spcPts val="560"/>
              </a:spcBef>
              <a:spcAft>
                <a:spcPts val="0"/>
              </a:spcAft>
              <a:buSzPts val="2660"/>
              <a:buNone/>
            </a:pPr>
            <a:endParaRPr sz="2800" b="1">
              <a:solidFill>
                <a:schemeClr val="accen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73050" lvl="0" indent="-273050" algn="l" rtl="0">
              <a:spcBef>
                <a:spcPts val="56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Advertising</a:t>
            </a:r>
            <a:endParaRPr/>
          </a:p>
          <a:p>
            <a:pPr marL="273050" lvl="0" indent="-104140" algn="l" rtl="0">
              <a:spcBef>
                <a:spcPts val="560"/>
              </a:spcBef>
              <a:spcAft>
                <a:spcPts val="0"/>
              </a:spcAft>
              <a:buSzPts val="2660"/>
              <a:buNone/>
            </a:pPr>
            <a:endParaRPr sz="2800" b="1">
              <a:solidFill>
                <a:schemeClr val="accen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73050" lvl="0" indent="-273050" algn="l" rtl="0">
              <a:spcBef>
                <a:spcPts val="56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Arrival &amp; Welcome</a:t>
            </a:r>
            <a:endParaRPr/>
          </a:p>
          <a:p>
            <a:pPr marL="273050" lvl="0" indent="-104140" algn="l" rtl="0">
              <a:spcBef>
                <a:spcPts val="560"/>
              </a:spcBef>
              <a:spcAft>
                <a:spcPts val="0"/>
              </a:spcAft>
              <a:buSzPts val="2660"/>
              <a:buNone/>
            </a:pPr>
            <a:endParaRPr sz="2800" b="1">
              <a:solidFill>
                <a:schemeClr val="accen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73050" lvl="0" indent="-273050" algn="l" rtl="0">
              <a:spcBef>
                <a:spcPts val="56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Documentation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 txBox="1">
            <a:spLocks noGrp="1"/>
          </p:cNvSpPr>
          <p:nvPr>
            <p:ph type="title"/>
          </p:nvPr>
        </p:nvSpPr>
        <p:spPr>
          <a:xfrm>
            <a:off x="468313" y="62071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Format (Cont) </a:t>
            </a:r>
            <a:br>
              <a:rPr lang="en-GB" sz="40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endParaRPr sz="28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9" name="Google Shape;139;p7"/>
          <p:cNvSpPr txBox="1">
            <a:spLocks noGrp="1"/>
          </p:cNvSpPr>
          <p:nvPr>
            <p:ph type="body" idx="1"/>
          </p:nvPr>
        </p:nvSpPr>
        <p:spPr>
          <a:xfrm>
            <a:off x="539750" y="1484784"/>
            <a:ext cx="8229600" cy="4677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SzPts val="2660"/>
              <a:buChar char="⚫"/>
            </a:pPr>
            <a:r>
              <a:rPr lang="en-GB" sz="2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Agenda for the day</a:t>
            </a:r>
            <a:endParaRPr/>
          </a:p>
          <a:p>
            <a:pPr marL="514350" lvl="0" indent="-345440" algn="l" rtl="0">
              <a:spcBef>
                <a:spcPts val="560"/>
              </a:spcBef>
              <a:spcAft>
                <a:spcPts val="0"/>
              </a:spcAft>
              <a:buSzPts val="2660"/>
              <a:buNone/>
            </a:pPr>
            <a:endParaRPr sz="2800"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881063" lvl="1" indent="-514350" algn="l" rtl="0">
              <a:spcBef>
                <a:spcPts val="560"/>
              </a:spcBef>
              <a:spcAft>
                <a:spcPts val="0"/>
              </a:spcAft>
              <a:buSzPts val="2380"/>
              <a:buChar char="⚫"/>
            </a:pPr>
            <a:r>
              <a:rPr lang="en-GB" sz="2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Decision on what disciplines etc</a:t>
            </a:r>
            <a:endParaRPr/>
          </a:p>
          <a:p>
            <a:pPr marL="1155700" lvl="2" indent="-514350" algn="l" rtl="0">
              <a:spcBef>
                <a:spcPts val="560"/>
              </a:spcBef>
              <a:spcAft>
                <a:spcPts val="0"/>
              </a:spcAft>
              <a:buSzPts val="1960"/>
              <a:buChar char="⚫"/>
            </a:pPr>
            <a:r>
              <a:rPr lang="en-GB" sz="2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Fixed wing (A then B)</a:t>
            </a:r>
            <a:endParaRPr/>
          </a:p>
          <a:p>
            <a:pPr marL="1155700" lvl="2" indent="-514350" algn="l" rtl="0">
              <a:spcBef>
                <a:spcPts val="560"/>
              </a:spcBef>
              <a:spcAft>
                <a:spcPts val="0"/>
              </a:spcAft>
              <a:buSzPts val="1960"/>
              <a:buChar char="⚫"/>
            </a:pPr>
            <a:r>
              <a:rPr lang="en-GB" sz="2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Rotary</a:t>
            </a:r>
            <a:endParaRPr/>
          </a:p>
          <a:p>
            <a:pPr marL="1428750" lvl="3" indent="-514350" algn="l" rtl="0">
              <a:spcBef>
                <a:spcPts val="560"/>
              </a:spcBef>
              <a:spcAft>
                <a:spcPts val="0"/>
              </a:spcAft>
              <a:buSzPts val="1820"/>
              <a:buChar char="⚫"/>
            </a:pPr>
            <a:r>
              <a:rPr lang="en-GB" sz="2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Helicopters (A then B)</a:t>
            </a:r>
            <a:endParaRPr/>
          </a:p>
          <a:p>
            <a:pPr marL="1428750" lvl="3" indent="-514350" algn="l" rtl="0">
              <a:spcBef>
                <a:spcPts val="560"/>
              </a:spcBef>
              <a:spcAft>
                <a:spcPts val="0"/>
              </a:spcAft>
              <a:buSzPts val="1820"/>
              <a:buChar char="⚫"/>
            </a:pPr>
            <a:r>
              <a:rPr lang="en-GB" sz="2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Multi-Rotor (A then B)</a:t>
            </a:r>
            <a:endParaRPr/>
          </a:p>
          <a:p>
            <a:pPr marL="1155700" lvl="2" indent="-514350" algn="l" rtl="0">
              <a:spcBef>
                <a:spcPts val="560"/>
              </a:spcBef>
              <a:spcAft>
                <a:spcPts val="0"/>
              </a:spcAft>
              <a:buSzPts val="1960"/>
              <a:buChar char="⚫"/>
            </a:pPr>
            <a:r>
              <a:rPr lang="en-GB" sz="2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FPV etc – </a:t>
            </a:r>
            <a:endParaRPr/>
          </a:p>
          <a:p>
            <a:pPr marL="1155700" lvl="2" indent="-514350" algn="l" rtl="0">
              <a:spcBef>
                <a:spcPts val="560"/>
              </a:spcBef>
              <a:spcAft>
                <a:spcPts val="0"/>
              </a:spcAft>
              <a:buSzPts val="1960"/>
              <a:buChar char="⚫"/>
            </a:pPr>
            <a:r>
              <a:rPr lang="en-GB" sz="2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See next slide for example agenda</a:t>
            </a:r>
            <a:endParaRPr/>
          </a:p>
          <a:p>
            <a:pPr marL="514350" lvl="0" indent="-514350" algn="l" rtl="0">
              <a:spcBef>
                <a:spcPts val="520"/>
              </a:spcBef>
              <a:spcAft>
                <a:spcPts val="0"/>
              </a:spcAft>
              <a:buSzPts val="2470"/>
              <a:buFont typeface="Noto Sans Symbols"/>
              <a:buNone/>
            </a:pPr>
            <a:endParaRPr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40" name="Google Shape;140;p7" descr="BMFA Hi-Qual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7988" y="5805488"/>
            <a:ext cx="720725" cy="671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"/>
          <p:cNvSpPr txBox="1">
            <a:spLocks noGrp="1"/>
          </p:cNvSpPr>
          <p:nvPr>
            <p:ph type="title"/>
          </p:nvPr>
        </p:nvSpPr>
        <p:spPr>
          <a:xfrm>
            <a:off x="539750" y="765175"/>
            <a:ext cx="8229600" cy="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Agenda – From Guidance material </a:t>
            </a:r>
            <a:br>
              <a:rPr lang="en-GB" sz="3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GB" sz="24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(First discipline)</a:t>
            </a:r>
            <a:endParaRPr/>
          </a:p>
        </p:txBody>
      </p:sp>
      <p:sp>
        <p:nvSpPr>
          <p:cNvPr id="146" name="Google Shape;146;p8"/>
          <p:cNvSpPr txBox="1">
            <a:spLocks noGrp="1"/>
          </p:cNvSpPr>
          <p:nvPr>
            <p:ph type="body" idx="1"/>
          </p:nvPr>
        </p:nvSpPr>
        <p:spPr>
          <a:xfrm>
            <a:off x="457200" y="1628775"/>
            <a:ext cx="8229600" cy="496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lvl="0" indent="-273050" algn="ctr" rtl="0">
              <a:spcBef>
                <a:spcPts val="0"/>
              </a:spcBef>
              <a:spcAft>
                <a:spcPts val="0"/>
              </a:spcAft>
              <a:buSzPts val="2280"/>
              <a:buChar char="⚫"/>
            </a:pPr>
            <a:r>
              <a:rPr lang="en-GB" sz="24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EXAMINERS WORKSHOPS </a:t>
            </a:r>
            <a:endParaRPr/>
          </a:p>
          <a:p>
            <a:pPr marL="273050" lvl="0" indent="-27305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GB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Programme of the Day </a:t>
            </a:r>
            <a:endParaRPr/>
          </a:p>
          <a:p>
            <a:pPr marL="273050" lvl="0" indent="-27305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GB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Start – xx.xx </a:t>
            </a:r>
            <a:endParaRPr/>
          </a:p>
          <a:p>
            <a:pPr marL="639763" lvl="1" indent="-246063" algn="l" rtl="0">
              <a:spcBef>
                <a:spcPts val="440"/>
              </a:spcBef>
              <a:spcAft>
                <a:spcPts val="0"/>
              </a:spcAft>
              <a:buSzPts val="1870"/>
              <a:buChar char="⚫"/>
            </a:pPr>
            <a:r>
              <a:rPr lang="en-GB" sz="22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1. Intro &amp; welcome to - Aim and format of the day </a:t>
            </a:r>
            <a:endParaRPr/>
          </a:p>
          <a:p>
            <a:pPr marL="639763" lvl="1" indent="-246063" algn="l" rtl="0">
              <a:spcBef>
                <a:spcPts val="440"/>
              </a:spcBef>
              <a:spcAft>
                <a:spcPts val="0"/>
              </a:spcAft>
              <a:buSzPts val="1870"/>
              <a:buChar char="⚫"/>
            </a:pPr>
            <a:r>
              <a:rPr lang="en-GB" sz="22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2. Safety Briefing (pit and flight line etc. Club representative) </a:t>
            </a:r>
            <a:endParaRPr/>
          </a:p>
          <a:p>
            <a:pPr marL="639763" lvl="1" indent="-246063" algn="l" rtl="0">
              <a:spcBef>
                <a:spcPts val="440"/>
              </a:spcBef>
              <a:spcAft>
                <a:spcPts val="0"/>
              </a:spcAft>
              <a:buSzPts val="1870"/>
              <a:buChar char="⚫"/>
            </a:pPr>
            <a:r>
              <a:rPr lang="en-GB" sz="22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3. Flight 1 - Fixed Wing ‘A’ Certificate </a:t>
            </a:r>
            <a:endParaRPr/>
          </a:p>
          <a:p>
            <a:pPr marL="914400" lvl="2" indent="-246062" algn="l" rtl="0">
              <a:spcBef>
                <a:spcPts val="380"/>
              </a:spcBef>
              <a:spcAft>
                <a:spcPts val="0"/>
              </a:spcAft>
              <a:buSzPts val="1330"/>
              <a:buChar char="⚫"/>
            </a:pPr>
            <a:r>
              <a:rPr lang="en-GB" sz="19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1. Review Guidance Notes:</a:t>
            </a:r>
            <a:endParaRPr sz="1800"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464310" lvl="5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None/>
            </a:pPr>
            <a:r>
              <a:rPr lang="en-GB" sz="2000" u="sng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http://achievements.bmfa.org/workshops</a:t>
            </a:r>
            <a:endParaRPr sz="2000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914400" lvl="2" indent="-246062" algn="l" rtl="0">
              <a:spcBef>
                <a:spcPts val="380"/>
              </a:spcBef>
              <a:spcAft>
                <a:spcPts val="0"/>
              </a:spcAft>
              <a:buSzPts val="1330"/>
              <a:buChar char="⚫"/>
            </a:pPr>
            <a:r>
              <a:rPr lang="en-GB" sz="19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2. Pre-flight briefing</a:t>
            </a:r>
            <a:endParaRPr/>
          </a:p>
          <a:p>
            <a:pPr marL="914400" lvl="2" indent="-246062" algn="l" rtl="0">
              <a:spcBef>
                <a:spcPts val="380"/>
              </a:spcBef>
              <a:spcAft>
                <a:spcPts val="0"/>
              </a:spcAft>
              <a:buSzPts val="1330"/>
              <a:buChar char="⚫"/>
            </a:pPr>
            <a:r>
              <a:rPr lang="en-GB" sz="19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3. Scored flight – including pit / model safety etc.</a:t>
            </a:r>
            <a:endParaRPr/>
          </a:p>
          <a:p>
            <a:pPr marL="1464310" lvl="5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None/>
            </a:pPr>
            <a:r>
              <a:rPr lang="en-GB" sz="2000" u="sng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http://achievements.bmfa.org/workshops</a:t>
            </a:r>
            <a:endParaRPr sz="1000" b="1" u="sng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2" indent="-246062" algn="l" rtl="0">
              <a:spcBef>
                <a:spcPts val="380"/>
              </a:spcBef>
              <a:spcAft>
                <a:spcPts val="0"/>
              </a:spcAft>
              <a:buSzPts val="1330"/>
              <a:buChar char="⚫"/>
            </a:pPr>
            <a:r>
              <a:rPr lang="en-GB" sz="19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4. Post-flight review/discussion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/>
          <p:cNvSpPr txBox="1">
            <a:spLocks noGrp="1"/>
          </p:cNvSpPr>
          <p:nvPr>
            <p:ph type="title"/>
          </p:nvPr>
        </p:nvSpPr>
        <p:spPr>
          <a:xfrm>
            <a:off x="519113" y="7651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Feedback form</a:t>
            </a:r>
            <a:br>
              <a:rPr lang="en-GB" sz="4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28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9"/>
          <p:cNvSpPr txBox="1">
            <a:spLocks noGrp="1"/>
          </p:cNvSpPr>
          <p:nvPr>
            <p:ph type="body" idx="1"/>
          </p:nvPr>
        </p:nvSpPr>
        <p:spPr>
          <a:xfrm>
            <a:off x="547688" y="2060575"/>
            <a:ext cx="8229600" cy="408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lvl="0" indent="-152400" algn="l" rtl="0">
              <a:spcBef>
                <a:spcPts val="0"/>
              </a:spcBef>
              <a:spcAft>
                <a:spcPts val="0"/>
              </a:spcAft>
              <a:buSzPts val="1900"/>
              <a:buNone/>
            </a:pPr>
            <a:endParaRPr sz="20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3050" lvl="0" indent="-27305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GB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Please ensure you distribute the Workshop feedback form to attendees (and get them back)</a:t>
            </a:r>
            <a:endParaRPr/>
          </a:p>
          <a:p>
            <a:pPr marL="639763" lvl="1" indent="-246062" algn="l" rtl="0">
              <a:spcBef>
                <a:spcPts val="480"/>
              </a:spcBef>
              <a:spcAft>
                <a:spcPts val="0"/>
              </a:spcAft>
              <a:buSzPts val="2040"/>
              <a:buChar char="⚫"/>
            </a:pPr>
            <a:r>
              <a:rPr lang="en-GB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Learn from the day</a:t>
            </a:r>
            <a:endParaRPr/>
          </a:p>
          <a:p>
            <a:pPr marL="639763" lvl="1" indent="-246062" algn="l" rtl="0">
              <a:spcBef>
                <a:spcPts val="480"/>
              </a:spcBef>
              <a:spcAft>
                <a:spcPts val="0"/>
              </a:spcAft>
              <a:buSzPts val="2040"/>
              <a:buChar char="⚫"/>
            </a:pPr>
            <a:r>
              <a:rPr lang="en-GB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Implement changes to your format after review by your AS Co and ACE/Is etc</a:t>
            </a:r>
            <a:endParaRPr/>
          </a:p>
        </p:txBody>
      </p:sp>
      <p:pic>
        <p:nvPicPr>
          <p:cNvPr id="153" name="Google Shape;153;p9" descr="BMFA Hi-Qual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7988" y="5805488"/>
            <a:ext cx="720725" cy="671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low">
  <a:themeElements>
    <a:clrScheme name="Custom 7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F6FC6"/>
      </a:accent1>
      <a:accent2>
        <a:srgbClr val="0B5394"/>
      </a:accent2>
      <a:accent3>
        <a:srgbClr val="FF0000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439</Words>
  <Application>Microsoft Macintosh PowerPoint</Application>
  <PresentationFormat>On-screen Show (4:3)</PresentationFormat>
  <Paragraphs>87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Comic Sans MS</vt:lpstr>
      <vt:lpstr>Noto Sans Symbols</vt:lpstr>
      <vt:lpstr>Calibri</vt:lpstr>
      <vt:lpstr>Arial</vt:lpstr>
      <vt:lpstr>Constantia</vt:lpstr>
      <vt:lpstr>Flow</vt:lpstr>
      <vt:lpstr>BMFA RC Achievement Scheme  Running an Examiner-Instructor Workshop</vt:lpstr>
      <vt:lpstr>Overview</vt:lpstr>
      <vt:lpstr>Importance &amp; Philosophy of Workshops</vt:lpstr>
      <vt:lpstr>Format</vt:lpstr>
      <vt:lpstr>Running a workshop (1)</vt:lpstr>
      <vt:lpstr>Running a workshop (2)</vt:lpstr>
      <vt:lpstr>Format (Cont)  </vt:lpstr>
      <vt:lpstr>Agenda – From Guidance material  (First discipline)</vt:lpstr>
      <vt:lpstr>Feedback form </vt:lpstr>
      <vt:lpstr>Experience and Feedback from other Workshops to date </vt:lpstr>
      <vt:lpstr>AS Awards </vt:lpstr>
      <vt:lpstr>Questions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BMFA RC Achievement Scheme  Running an Examiner-Instructor Workshop</dc:title>
  <dc:creator>duncan.mcclure</dc:creator>
  <cp:lastModifiedBy>John Harris</cp:lastModifiedBy>
  <cp:revision>1</cp:revision>
  <dcterms:created xsi:type="dcterms:W3CDTF">2012-03-16T14:07:34Z</dcterms:created>
  <dcterms:modified xsi:type="dcterms:W3CDTF">2022-11-05T11:53:12Z</dcterms:modified>
</cp:coreProperties>
</file>